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embeddedFontLst>
    <p:embeddedFont>
      <p:font typeface="Poppins"/>
      <p:regular r:id="rId17"/>
      <p:bold r:id="rId18"/>
      <p:italic r:id="rId19"/>
      <p:boldItalic r:id="rId20"/>
    </p:embeddedFont>
    <p:embeddedFont>
      <p:font typeface="Lato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boldItalic.fntdata"/><Relationship Id="rId11" Type="http://schemas.openxmlformats.org/officeDocument/2006/relationships/slide" Target="slides/slide6.xml"/><Relationship Id="rId22" Type="http://schemas.openxmlformats.org/officeDocument/2006/relationships/font" Target="fonts/Lato-bold.fntdata"/><Relationship Id="rId10" Type="http://schemas.openxmlformats.org/officeDocument/2006/relationships/slide" Target="slides/slide5.xml"/><Relationship Id="rId21" Type="http://schemas.openxmlformats.org/officeDocument/2006/relationships/font" Target="fonts/Lato-regular.fntdata"/><Relationship Id="rId13" Type="http://schemas.openxmlformats.org/officeDocument/2006/relationships/slide" Target="slides/slide8.xml"/><Relationship Id="rId24" Type="http://schemas.openxmlformats.org/officeDocument/2006/relationships/font" Target="fonts/Lato-boldItalic.fntdata"/><Relationship Id="rId12" Type="http://schemas.openxmlformats.org/officeDocument/2006/relationships/slide" Target="slides/slide7.xml"/><Relationship Id="rId23" Type="http://schemas.openxmlformats.org/officeDocument/2006/relationships/font" Target="fonts/La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oppins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Poppins-italic.fntdata"/><Relationship Id="rId6" Type="http://schemas.openxmlformats.org/officeDocument/2006/relationships/slide" Target="slides/slide1.xml"/><Relationship Id="rId18" Type="http://schemas.openxmlformats.org/officeDocument/2006/relationships/font" Target="fonts/Poppin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5.png"/><Relationship Id="rId5" Type="http://schemas.openxmlformats.org/officeDocument/2006/relationships/image" Target="../media/image14.png"/><Relationship Id="rId6" Type="http://schemas.openxmlformats.org/officeDocument/2006/relationships/image" Target="../media/image22.png"/><Relationship Id="rId7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2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9" Type="http://schemas.openxmlformats.org/officeDocument/2006/relationships/image" Target="../media/image6.png"/><Relationship Id="rId5" Type="http://schemas.openxmlformats.org/officeDocument/2006/relationships/image" Target="../media/image2.png"/><Relationship Id="rId6" Type="http://schemas.openxmlformats.org/officeDocument/2006/relationships/image" Target="../media/image11.png"/><Relationship Id="rId7" Type="http://schemas.openxmlformats.org/officeDocument/2006/relationships/image" Target="../media/image3.png"/><Relationship Id="rId8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5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11" Type="http://schemas.openxmlformats.org/officeDocument/2006/relationships/image" Target="../media/image21.png"/><Relationship Id="rId10" Type="http://schemas.openxmlformats.org/officeDocument/2006/relationships/image" Target="../media/image20.png"/><Relationship Id="rId12" Type="http://schemas.openxmlformats.org/officeDocument/2006/relationships/image" Target="../media/image16.png"/><Relationship Id="rId9" Type="http://schemas.openxmlformats.org/officeDocument/2006/relationships/image" Target="../media/image18.png"/><Relationship Id="rId5" Type="http://schemas.openxmlformats.org/officeDocument/2006/relationships/image" Target="../media/image5.png"/><Relationship Id="rId6" Type="http://schemas.openxmlformats.org/officeDocument/2006/relationships/image" Target="../media/image12.png"/><Relationship Id="rId7" Type="http://schemas.openxmlformats.org/officeDocument/2006/relationships/image" Target="../media/image7.png"/><Relationship Id="rId8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725453" y="2238375"/>
            <a:ext cx="8741092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25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Cloud a cloudové služby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3879651" y="3438525"/>
            <a:ext cx="4432548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94A3B8"/>
                </a:solidFill>
                <a:latin typeface="Lato"/>
                <a:ea typeface="Lato"/>
                <a:cs typeface="Lato"/>
                <a:sym typeface="Lato"/>
              </a:rPr>
              <a:t>Základní průvodce moderními technologiemi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5002708" y="4352925"/>
            <a:ext cx="2186582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818CF8"/>
                </a:solidFill>
                <a:latin typeface="Lato"/>
                <a:ea typeface="Lato"/>
                <a:cs typeface="Lato"/>
                <a:sym typeface="Lato"/>
              </a:rPr>
              <a:t>Autor: Ing. Jiří Šilhán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4" name="Google Shape;21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2"/>
          <p:cNvSpPr txBox="1"/>
          <p:nvPr/>
        </p:nvSpPr>
        <p:spPr>
          <a:xfrm>
            <a:off x="2381250" y="2000250"/>
            <a:ext cx="8001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Šifrování dat:</a:t>
            </a:r>
            <a:r>
              <a:rPr b="0" i="0" lang="en-US" sz="18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Tvá data jsou na cestě internetem zakódována do složitých znaků, aby je po cestě nikdo cizí nepřečetl.</a:t>
            </a:r>
            <a:endParaRPr/>
          </a:p>
        </p:txBody>
      </p:sp>
      <p:sp>
        <p:nvSpPr>
          <p:cNvPr id="216" name="Google Shape;216;p22"/>
          <p:cNvSpPr txBox="1"/>
          <p:nvPr/>
        </p:nvSpPr>
        <p:spPr>
          <a:xfrm>
            <a:off x="2381250" y="2971800"/>
            <a:ext cx="8001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Vícenásobné zálohování:</a:t>
            </a:r>
            <a:r>
              <a:rPr b="0" i="0" lang="en-US" sz="18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Poskytovatelé jako Google kopírují tvá data na více míst najednou, aby se neztratila při požáru serveru.</a:t>
            </a:r>
            <a:endParaRPr/>
          </a:p>
        </p:txBody>
      </p:sp>
      <p:sp>
        <p:nvSpPr>
          <p:cNvPr id="217" name="Google Shape;217;p22"/>
          <p:cNvSpPr txBox="1"/>
          <p:nvPr/>
        </p:nvSpPr>
        <p:spPr>
          <a:xfrm>
            <a:off x="2381250" y="3943350"/>
            <a:ext cx="8001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Dvoufázové ověření (2FA):</a:t>
            </a:r>
            <a:r>
              <a:rPr b="0" i="0" lang="en-US" sz="18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Pro jistotu zabezpečení systém vyžaduje kromě hesla také potvrzení pomocí sms nebo aplikace v mobilu.</a:t>
            </a:r>
            <a:endParaRPr/>
          </a:p>
        </p:txBody>
      </p:sp>
      <p:sp>
        <p:nvSpPr>
          <p:cNvPr id="218" name="Google Shape;218;p22"/>
          <p:cNvSpPr txBox="1"/>
          <p:nvPr/>
        </p:nvSpPr>
        <p:spPr>
          <a:xfrm>
            <a:off x="2381250" y="4914900"/>
            <a:ext cx="8001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Tvá zodpovědnost:</a:t>
            </a:r>
            <a:r>
              <a:rPr b="0" i="0" lang="en-US" sz="18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Nejslabším článkem bývá uživatel! Cloud je sice bezpečný, ale pokud použiješ heslo "12345", nezachrání tě.</a:t>
            </a:r>
            <a:endParaRPr/>
          </a:p>
        </p:txBody>
      </p:sp>
      <p:pic>
        <p:nvPicPr>
          <p:cNvPr descr="image.png" id="219" name="Google Shape;21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9750" y="2009775"/>
            <a:ext cx="26670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0" name="Google Shape;220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09750" y="2981325"/>
            <a:ext cx="30480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1" name="Google Shape;221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09750" y="3952875"/>
            <a:ext cx="30480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2" name="Google Shape;222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09750" y="4924425"/>
            <a:ext cx="30480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2"/>
          <p:cNvSpPr txBox="1"/>
          <p:nvPr/>
        </p:nvSpPr>
        <p:spPr>
          <a:xfrm>
            <a:off x="571500" y="571500"/>
            <a:ext cx="1160145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Bezpečnost v cloudu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8" name="Google Shape;22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3"/>
          <p:cNvSpPr txBox="1"/>
          <p:nvPr/>
        </p:nvSpPr>
        <p:spPr>
          <a:xfrm>
            <a:off x="571500" y="2852737"/>
            <a:ext cx="5286375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94%</a:t>
            </a:r>
            <a:endParaRPr/>
          </a:p>
        </p:txBody>
      </p:sp>
      <p:sp>
        <p:nvSpPr>
          <p:cNvPr id="230" name="Google Shape;230;p23"/>
          <p:cNvSpPr txBox="1"/>
          <p:nvPr/>
        </p:nvSpPr>
        <p:spPr>
          <a:xfrm>
            <a:off x="571500" y="4662487"/>
            <a:ext cx="5286375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Firem využívá cloud</a:t>
            </a:r>
            <a:endParaRPr/>
          </a:p>
        </p:txBody>
      </p:sp>
      <p:sp>
        <p:nvSpPr>
          <p:cNvPr id="231" name="Google Shape;231;p23"/>
          <p:cNvSpPr txBox="1"/>
          <p:nvPr/>
        </p:nvSpPr>
        <p:spPr>
          <a:xfrm>
            <a:off x="6334125" y="1961405"/>
            <a:ext cx="5550693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818CF8"/>
                </a:solidFill>
                <a:latin typeface="Poppins"/>
                <a:ea typeface="Poppins"/>
                <a:cs typeface="Poppins"/>
                <a:sym typeface="Poppins"/>
              </a:rPr>
              <a:t>Dominance na trhu</a:t>
            </a:r>
            <a:endParaRPr/>
          </a:p>
        </p:txBody>
      </p:sp>
      <p:sp>
        <p:nvSpPr>
          <p:cNvPr id="232" name="Google Shape;232;p23"/>
          <p:cNvSpPr txBox="1"/>
          <p:nvPr/>
        </p:nvSpPr>
        <p:spPr>
          <a:xfrm>
            <a:off x="6334125" y="2771030"/>
            <a:ext cx="5286375" cy="11885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Dnes už drtivá většina firem na světě přešla na cloudové služby, místo aby si kupovaly a spravovaly vlastní servery.</a:t>
            </a:r>
            <a:endParaRPr/>
          </a:p>
        </p:txBody>
      </p:sp>
      <p:sp>
        <p:nvSpPr>
          <p:cNvPr id="233" name="Google Shape;233;p23"/>
          <p:cNvSpPr txBox="1"/>
          <p:nvPr/>
        </p:nvSpPr>
        <p:spPr>
          <a:xfrm>
            <a:off x="6334125" y="4150072"/>
            <a:ext cx="5286375" cy="15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Tento přesun znamená lepší možnosti celosvětové spolupráce, mnohem nižší náklady a obrovskou flexibilitu pro nasazování umělé inteligence v budoucnosti.</a:t>
            </a:r>
            <a:endParaRPr/>
          </a:p>
        </p:txBody>
      </p:sp>
      <p:sp>
        <p:nvSpPr>
          <p:cNvPr id="234" name="Google Shape;234;p23"/>
          <p:cNvSpPr txBox="1"/>
          <p:nvPr/>
        </p:nvSpPr>
        <p:spPr>
          <a:xfrm>
            <a:off x="571500" y="571500"/>
            <a:ext cx="1160145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Budoucnost je v cloudu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2152650" y="2253704"/>
            <a:ext cx="7886700" cy="17600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Zkrátka to znamená, že vaše data a programy už nebydlí jen ve vašem počítači, ale na internetu.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4748212" y="4299495"/>
            <a:ext cx="26955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950" u="none" cap="none" strike="noStrike">
                <a:solidFill>
                  <a:srgbClr val="818CF8"/>
                </a:solidFill>
                <a:latin typeface="Lato"/>
                <a:ea typeface="Lato"/>
                <a:cs typeface="Lato"/>
                <a:sym typeface="Lato"/>
              </a:rPr>
              <a:t>— Základní definice cloudu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1485900" y="2634704"/>
            <a:ext cx="333375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"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10372725" y="3918493"/>
            <a:ext cx="333375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"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1" name="Google Shape;10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571500" y="2038350"/>
            <a:ext cx="5286375" cy="1097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Cloud (z anglického slova oblak) je rozsáhlá síť vzdálených serverů, které jsou přístupné prostřednictvím internetu.</a:t>
            </a: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571500" y="3325862"/>
            <a:ext cx="5286375" cy="1097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Místo toho, abyste ukládali data a spouštěli programy na lokálním pevném disku vašeho počítače, ukládáte je na tyto servery.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571500" y="4613374"/>
            <a:ext cx="5286375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Díky tomu k nim máte přístup odkudkoli a kdykoli, stačí vám pouze připojení k síti.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571500" y="571500"/>
            <a:ext cx="1160145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Co je to cloud?</a:t>
            </a:r>
            <a:endParaRPr/>
          </a:p>
        </p:txBody>
      </p:sp>
      <p:pic>
        <p:nvPicPr>
          <p:cNvPr descr="cloud computing"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29025" y="990600"/>
            <a:ext cx="4876800" cy="487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1" name="Google Shape;11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185987"/>
            <a:ext cx="3429000" cy="3514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500" y="2185987"/>
            <a:ext cx="3429000" cy="3514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4" name="Google Shape;114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91500" y="2185987"/>
            <a:ext cx="3429000" cy="35147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/>
          <p:nvPr/>
        </p:nvSpPr>
        <p:spPr>
          <a:xfrm>
            <a:off x="1370885" y="3443287"/>
            <a:ext cx="1830228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50" u="none" cap="none" strike="noStrike">
                <a:solidFill>
                  <a:srgbClr val="818CF8"/>
                </a:solidFill>
                <a:latin typeface="Poppins"/>
                <a:ea typeface="Poppins"/>
                <a:cs typeface="Poppins"/>
                <a:sym typeface="Poppins"/>
              </a:rPr>
              <a:t>Dostupnost</a:t>
            </a:r>
            <a:endParaRPr/>
          </a:p>
        </p:txBody>
      </p:sp>
      <p:sp>
        <p:nvSpPr>
          <p:cNvPr id="116" name="Google Shape;116;p16"/>
          <p:cNvSpPr txBox="1"/>
          <p:nvPr/>
        </p:nvSpPr>
        <p:spPr>
          <a:xfrm>
            <a:off x="866775" y="4024312"/>
            <a:ext cx="28384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Přistupuj ke svým datům z mobilu, tabletu i počítače, bez ohledu na to, kde se zrovna nacházíš. Stačí ti jen internet.</a:t>
            </a:r>
            <a:endParaRPr/>
          </a:p>
        </p:txBody>
      </p:sp>
      <p:sp>
        <p:nvSpPr>
          <p:cNvPr id="117" name="Google Shape;117;p16"/>
          <p:cNvSpPr txBox="1"/>
          <p:nvPr/>
        </p:nvSpPr>
        <p:spPr>
          <a:xfrm>
            <a:off x="5500925" y="3443287"/>
            <a:ext cx="1190148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50" u="none" cap="none" strike="noStrike">
                <a:solidFill>
                  <a:srgbClr val="818CF8"/>
                </a:solidFill>
                <a:latin typeface="Poppins"/>
                <a:ea typeface="Poppins"/>
                <a:cs typeface="Poppins"/>
                <a:sym typeface="Poppins"/>
              </a:rPr>
              <a:t>Bezpečí</a:t>
            </a:r>
            <a:endParaRPr/>
          </a:p>
        </p:txBody>
      </p:sp>
      <p:sp>
        <p:nvSpPr>
          <p:cNvPr id="118" name="Google Shape;118;p16"/>
          <p:cNvSpPr txBox="1"/>
          <p:nvPr/>
        </p:nvSpPr>
        <p:spPr>
          <a:xfrm>
            <a:off x="4676775" y="4024312"/>
            <a:ext cx="28384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Pokud náhodou ztratíš telefon nebo se ti rozbije notebook, tvé fotky a dokumenty zůstanou v bezpečí na síti.</a:t>
            </a:r>
            <a:endParaRPr/>
          </a:p>
        </p:txBody>
      </p:sp>
      <p:sp>
        <p:nvSpPr>
          <p:cNvPr id="119" name="Google Shape;119;p16"/>
          <p:cNvSpPr txBox="1"/>
          <p:nvPr/>
        </p:nvSpPr>
        <p:spPr>
          <a:xfrm>
            <a:off x="9380934" y="3443287"/>
            <a:ext cx="1050131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50" u="none" cap="none" strike="noStrike">
                <a:solidFill>
                  <a:srgbClr val="818CF8"/>
                </a:solidFill>
                <a:latin typeface="Poppins"/>
                <a:ea typeface="Poppins"/>
                <a:cs typeface="Poppins"/>
                <a:sym typeface="Poppins"/>
              </a:rPr>
              <a:t>Sdílení</a:t>
            </a:r>
            <a:endParaRPr/>
          </a:p>
        </p:txBody>
      </p:sp>
      <p:sp>
        <p:nvSpPr>
          <p:cNvPr id="120" name="Google Shape;120;p16"/>
          <p:cNvSpPr txBox="1"/>
          <p:nvPr/>
        </p:nvSpPr>
        <p:spPr>
          <a:xfrm>
            <a:off x="8486775" y="4024312"/>
            <a:ext cx="28384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Snadno spolupracuj na školních úkolech s přáteli v reálném čase. Jeden dokument může upravovat více lidí naráz.</a:t>
            </a:r>
            <a:endParaRPr/>
          </a:p>
        </p:txBody>
      </p:sp>
      <p:pic>
        <p:nvPicPr>
          <p:cNvPr descr="image.png" id="121" name="Google Shape;121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90737" y="2633662"/>
            <a:ext cx="390525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2" name="Google Shape;122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34062" y="2633662"/>
            <a:ext cx="523875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3" name="Google Shape;123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577387" y="2633662"/>
            <a:ext cx="65722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6"/>
          <p:cNvSpPr txBox="1"/>
          <p:nvPr/>
        </p:nvSpPr>
        <p:spPr>
          <a:xfrm>
            <a:off x="571500" y="571500"/>
            <a:ext cx="1160145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Proč používáme cloud?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9" name="Google Shape;12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7"/>
          <p:cNvSpPr txBox="1"/>
          <p:nvPr/>
        </p:nvSpPr>
        <p:spPr>
          <a:xfrm>
            <a:off x="1340405" y="3133725"/>
            <a:ext cx="9511188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25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Modely cloudových služeb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5" name="Google Shape;13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6" name="Google Shape;13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400175"/>
            <a:ext cx="5286375" cy="5086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7" name="Google Shape;137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1400175"/>
            <a:ext cx="5286375" cy="508635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8"/>
          <p:cNvSpPr txBox="1"/>
          <p:nvPr/>
        </p:nvSpPr>
        <p:spPr>
          <a:xfrm>
            <a:off x="962025" y="1885950"/>
            <a:ext cx="4730591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5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SaaS (Software)</a:t>
            </a:r>
            <a:endParaRPr/>
          </a:p>
        </p:txBody>
      </p:sp>
      <p:sp>
        <p:nvSpPr>
          <p:cNvPr id="139" name="Google Shape;139;p18"/>
          <p:cNvSpPr/>
          <p:nvPr/>
        </p:nvSpPr>
        <p:spPr>
          <a:xfrm>
            <a:off x="962025" y="2466975"/>
            <a:ext cx="4505325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8"/>
          <p:cNvSpPr txBox="1"/>
          <p:nvPr/>
        </p:nvSpPr>
        <p:spPr>
          <a:xfrm>
            <a:off x="6724650" y="1885950"/>
            <a:ext cx="4730591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5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IaaS (Infrastruktura)</a:t>
            </a:r>
            <a:endParaRPr/>
          </a:p>
        </p:txBody>
      </p:sp>
      <p:sp>
        <p:nvSpPr>
          <p:cNvPr id="141" name="Google Shape;141;p18"/>
          <p:cNvSpPr/>
          <p:nvPr/>
        </p:nvSpPr>
        <p:spPr>
          <a:xfrm>
            <a:off x="6724650" y="2466975"/>
            <a:ext cx="4505325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8"/>
          <p:cNvSpPr txBox="1"/>
          <p:nvPr/>
        </p:nvSpPr>
        <p:spPr>
          <a:xfrm>
            <a:off x="1247775" y="2724150"/>
            <a:ext cx="421957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Software jako služba. Znamená to, že dostanete již hotový produkt.</a:t>
            </a:r>
            <a:endParaRPr/>
          </a:p>
        </p:txBody>
      </p:sp>
      <p:sp>
        <p:nvSpPr>
          <p:cNvPr id="143" name="Google Shape;143;p18"/>
          <p:cNvSpPr txBox="1"/>
          <p:nvPr/>
        </p:nvSpPr>
        <p:spPr>
          <a:xfrm>
            <a:off x="1247775" y="3543300"/>
            <a:ext cx="421957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Nemusíte nic instalovat, vše běží v prohlížeči.</a:t>
            </a:r>
            <a:endParaRPr/>
          </a:p>
        </p:txBody>
      </p:sp>
      <p:sp>
        <p:nvSpPr>
          <p:cNvPr id="144" name="Google Shape;144;p18"/>
          <p:cNvSpPr txBox="1"/>
          <p:nvPr/>
        </p:nvSpPr>
        <p:spPr>
          <a:xfrm>
            <a:off x="1247775" y="4048125"/>
            <a:ext cx="421957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Příklady: Google Docs, Spotify, Office 365, e-mailové klienty.</a:t>
            </a:r>
            <a:endParaRPr/>
          </a:p>
        </p:txBody>
      </p:sp>
      <p:sp>
        <p:nvSpPr>
          <p:cNvPr id="145" name="Google Shape;145;p18"/>
          <p:cNvSpPr txBox="1"/>
          <p:nvPr/>
        </p:nvSpPr>
        <p:spPr>
          <a:xfrm>
            <a:off x="1247775" y="4867275"/>
            <a:ext cx="421957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Nejběžnější využití pro koncové uživatele a studenty.</a:t>
            </a:r>
            <a:endParaRPr/>
          </a:p>
        </p:txBody>
      </p:sp>
      <p:sp>
        <p:nvSpPr>
          <p:cNvPr id="146" name="Google Shape;146;p18"/>
          <p:cNvSpPr txBox="1"/>
          <p:nvPr/>
        </p:nvSpPr>
        <p:spPr>
          <a:xfrm>
            <a:off x="7010400" y="2724150"/>
            <a:ext cx="421957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Infrastruktura jako služba. Pronájem prázdného počítače na dálku.</a:t>
            </a:r>
            <a:endParaRPr/>
          </a:p>
        </p:txBody>
      </p:sp>
      <p:sp>
        <p:nvSpPr>
          <p:cNvPr id="147" name="Google Shape;147;p18"/>
          <p:cNvSpPr txBox="1"/>
          <p:nvPr/>
        </p:nvSpPr>
        <p:spPr>
          <a:xfrm>
            <a:off x="7010400" y="3543300"/>
            <a:ext cx="421957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Získáte výkon, paměť a úložiště, ale co s tím uděláte, je na vás.</a:t>
            </a:r>
            <a:endParaRPr/>
          </a:p>
        </p:txBody>
      </p:sp>
      <p:sp>
        <p:nvSpPr>
          <p:cNvPr id="148" name="Google Shape;148;p18"/>
          <p:cNvSpPr txBox="1"/>
          <p:nvPr/>
        </p:nvSpPr>
        <p:spPr>
          <a:xfrm>
            <a:off x="7010400" y="4362450"/>
            <a:ext cx="421957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Příklady: Amazon Web Services (AWS), Microsoft Azure.</a:t>
            </a:r>
            <a:endParaRPr/>
          </a:p>
        </p:txBody>
      </p:sp>
      <p:sp>
        <p:nvSpPr>
          <p:cNvPr id="149" name="Google Shape;149;p18"/>
          <p:cNvSpPr txBox="1"/>
          <p:nvPr/>
        </p:nvSpPr>
        <p:spPr>
          <a:xfrm>
            <a:off x="7010400" y="5181600"/>
            <a:ext cx="421957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Využívají ho hlavně firmy a programátoři pro tvorbu vlastních aplikací.</a:t>
            </a:r>
            <a:endParaRPr/>
          </a:p>
        </p:txBody>
      </p:sp>
      <p:sp>
        <p:nvSpPr>
          <p:cNvPr id="150" name="Google Shape;150;p18"/>
          <p:cNvSpPr txBox="1"/>
          <p:nvPr/>
        </p:nvSpPr>
        <p:spPr>
          <a:xfrm>
            <a:off x="962025" y="2724150"/>
            <a:ext cx="114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818CF8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endParaRPr/>
          </a:p>
        </p:txBody>
      </p:sp>
      <p:sp>
        <p:nvSpPr>
          <p:cNvPr id="151" name="Google Shape;151;p18"/>
          <p:cNvSpPr txBox="1"/>
          <p:nvPr/>
        </p:nvSpPr>
        <p:spPr>
          <a:xfrm>
            <a:off x="962025" y="3543300"/>
            <a:ext cx="114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818CF8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endParaRPr/>
          </a:p>
        </p:txBody>
      </p:sp>
      <p:sp>
        <p:nvSpPr>
          <p:cNvPr id="152" name="Google Shape;152;p18"/>
          <p:cNvSpPr txBox="1"/>
          <p:nvPr/>
        </p:nvSpPr>
        <p:spPr>
          <a:xfrm>
            <a:off x="962025" y="4048125"/>
            <a:ext cx="114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818CF8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endParaRPr/>
          </a:p>
        </p:txBody>
      </p:sp>
      <p:sp>
        <p:nvSpPr>
          <p:cNvPr id="153" name="Google Shape;153;p18"/>
          <p:cNvSpPr txBox="1"/>
          <p:nvPr/>
        </p:nvSpPr>
        <p:spPr>
          <a:xfrm>
            <a:off x="962025" y="4867275"/>
            <a:ext cx="114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818CF8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6724650" y="2724150"/>
            <a:ext cx="114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818CF8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endParaRPr/>
          </a:p>
        </p:txBody>
      </p:sp>
      <p:sp>
        <p:nvSpPr>
          <p:cNvPr id="155" name="Google Shape;155;p18"/>
          <p:cNvSpPr txBox="1"/>
          <p:nvPr/>
        </p:nvSpPr>
        <p:spPr>
          <a:xfrm>
            <a:off x="6724650" y="3543300"/>
            <a:ext cx="114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818CF8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endParaRPr/>
          </a:p>
        </p:txBody>
      </p:sp>
      <p:sp>
        <p:nvSpPr>
          <p:cNvPr id="156" name="Google Shape;156;p18"/>
          <p:cNvSpPr txBox="1"/>
          <p:nvPr/>
        </p:nvSpPr>
        <p:spPr>
          <a:xfrm>
            <a:off x="6724650" y="4362450"/>
            <a:ext cx="114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818CF8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endParaRPr/>
          </a:p>
        </p:txBody>
      </p:sp>
      <p:sp>
        <p:nvSpPr>
          <p:cNvPr id="157" name="Google Shape;157;p18"/>
          <p:cNvSpPr txBox="1"/>
          <p:nvPr/>
        </p:nvSpPr>
        <p:spPr>
          <a:xfrm>
            <a:off x="6724650" y="5181600"/>
            <a:ext cx="114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818CF8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endParaRPr/>
          </a:p>
        </p:txBody>
      </p:sp>
      <p:sp>
        <p:nvSpPr>
          <p:cNvPr id="158" name="Google Shape;158;p18"/>
          <p:cNvSpPr txBox="1"/>
          <p:nvPr/>
        </p:nvSpPr>
        <p:spPr>
          <a:xfrm>
            <a:off x="571500" y="371475"/>
            <a:ext cx="1160145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Jak si cloud představit?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3" name="Google Shape;16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9"/>
          <p:cNvSpPr/>
          <p:nvPr/>
        </p:nvSpPr>
        <p:spPr>
          <a:xfrm>
            <a:off x="571500" y="4114800"/>
            <a:ext cx="11049000" cy="3810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9"/>
          <p:cNvSpPr txBox="1"/>
          <p:nvPr/>
        </p:nvSpPr>
        <p:spPr>
          <a:xfrm>
            <a:off x="657987" y="4467225"/>
            <a:ext cx="2368264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818CF8"/>
                </a:solidFill>
                <a:latin typeface="Poppins"/>
                <a:ea typeface="Poppins"/>
                <a:cs typeface="Poppins"/>
                <a:sym typeface="Poppins"/>
              </a:rPr>
              <a:t>1950s - Sálové PC</a:t>
            </a:r>
            <a:endParaRPr/>
          </a:p>
        </p:txBody>
      </p:sp>
      <p:sp>
        <p:nvSpPr>
          <p:cNvPr id="166" name="Google Shape;166;p19"/>
          <p:cNvSpPr txBox="1"/>
          <p:nvPr/>
        </p:nvSpPr>
        <p:spPr>
          <a:xfrm>
            <a:off x="714375" y="4953000"/>
            <a:ext cx="2255490" cy="7197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Sdílení času na jednom obrovském počítači pro vědecké účely.</a:t>
            </a:r>
            <a:endParaRPr/>
          </a:p>
        </p:txBody>
      </p:sp>
      <p:sp>
        <p:nvSpPr>
          <p:cNvPr id="167" name="Google Shape;167;p19"/>
          <p:cNvSpPr txBox="1"/>
          <p:nvPr/>
        </p:nvSpPr>
        <p:spPr>
          <a:xfrm>
            <a:off x="3493907" y="2452092"/>
            <a:ext cx="2368264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818CF8"/>
                </a:solidFill>
                <a:latin typeface="Poppins"/>
                <a:ea typeface="Poppins"/>
                <a:cs typeface="Poppins"/>
                <a:sym typeface="Poppins"/>
              </a:rPr>
              <a:t>1980s - Osobní PC</a:t>
            </a:r>
            <a:endParaRPr/>
          </a:p>
        </p:txBody>
      </p:sp>
      <p:sp>
        <p:nvSpPr>
          <p:cNvPr id="168" name="Google Shape;168;p19"/>
          <p:cNvSpPr txBox="1"/>
          <p:nvPr/>
        </p:nvSpPr>
        <p:spPr>
          <a:xfrm>
            <a:off x="3550294" y="2937867"/>
            <a:ext cx="2255490" cy="7197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Rozmach počítačů do domácností. Všechna data se ukládala lokálně.</a:t>
            </a:r>
            <a:endParaRPr/>
          </a:p>
        </p:txBody>
      </p:sp>
      <p:sp>
        <p:nvSpPr>
          <p:cNvPr id="169" name="Google Shape;169;p19"/>
          <p:cNvSpPr txBox="1"/>
          <p:nvPr/>
        </p:nvSpPr>
        <p:spPr>
          <a:xfrm>
            <a:off x="6329827" y="4467225"/>
            <a:ext cx="2368264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818CF8"/>
                </a:solidFill>
                <a:latin typeface="Poppins"/>
                <a:ea typeface="Poppins"/>
                <a:cs typeface="Poppins"/>
                <a:sym typeface="Poppins"/>
              </a:rPr>
              <a:t>2000s - Internet</a:t>
            </a:r>
            <a:endParaRPr/>
          </a:p>
        </p:txBody>
      </p:sp>
      <p:sp>
        <p:nvSpPr>
          <p:cNvPr id="170" name="Google Shape;170;p19"/>
          <p:cNvSpPr txBox="1"/>
          <p:nvPr/>
        </p:nvSpPr>
        <p:spPr>
          <a:xfrm>
            <a:off x="6386214" y="4953000"/>
            <a:ext cx="2255490" cy="7197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Globální propojení sítí a první jednoduché webové služby pro masy.</a:t>
            </a:r>
            <a:endParaRPr/>
          </a:p>
        </p:txBody>
      </p:sp>
      <p:sp>
        <p:nvSpPr>
          <p:cNvPr id="171" name="Google Shape;171;p19"/>
          <p:cNvSpPr txBox="1"/>
          <p:nvPr/>
        </p:nvSpPr>
        <p:spPr>
          <a:xfrm>
            <a:off x="9165747" y="1840706"/>
            <a:ext cx="2368264" cy="742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818CF8"/>
                </a:solidFill>
                <a:latin typeface="Poppins"/>
                <a:ea typeface="Poppins"/>
                <a:cs typeface="Poppins"/>
                <a:sym typeface="Poppins"/>
              </a:rPr>
              <a:t>Současnost - Cloud</a:t>
            </a:r>
            <a:endParaRPr/>
          </a:p>
        </p:txBody>
      </p:sp>
      <p:sp>
        <p:nvSpPr>
          <p:cNvPr id="172" name="Google Shape;172;p19"/>
          <p:cNvSpPr txBox="1"/>
          <p:nvPr/>
        </p:nvSpPr>
        <p:spPr>
          <a:xfrm>
            <a:off x="9222134" y="2697956"/>
            <a:ext cx="2255490" cy="959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Data a složité výpočty masivně opouštějí naše zařízení na internetové servery.</a:t>
            </a:r>
            <a:endParaRPr/>
          </a:p>
        </p:txBody>
      </p:sp>
      <p:sp>
        <p:nvSpPr>
          <p:cNvPr id="173" name="Google Shape;173;p19"/>
          <p:cNvSpPr/>
          <p:nvPr/>
        </p:nvSpPr>
        <p:spPr>
          <a:xfrm>
            <a:off x="1727820" y="4019550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0F172A"/>
          </a:solidFill>
          <a:ln cap="flat" cmpd="sng" w="38100">
            <a:solidFill>
              <a:srgbClr val="38BD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9"/>
          <p:cNvSpPr/>
          <p:nvPr/>
        </p:nvSpPr>
        <p:spPr>
          <a:xfrm>
            <a:off x="4563740" y="4019550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0F172A"/>
          </a:solidFill>
          <a:ln cap="flat" cmpd="sng" w="38100">
            <a:solidFill>
              <a:srgbClr val="38BD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9"/>
          <p:cNvSpPr/>
          <p:nvPr/>
        </p:nvSpPr>
        <p:spPr>
          <a:xfrm>
            <a:off x="7399659" y="4019550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0F172A"/>
          </a:solidFill>
          <a:ln cap="flat" cmpd="sng" w="38100">
            <a:solidFill>
              <a:srgbClr val="38BD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9"/>
          <p:cNvSpPr/>
          <p:nvPr/>
        </p:nvSpPr>
        <p:spPr>
          <a:xfrm>
            <a:off x="10235579" y="4019550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0F172A"/>
          </a:solidFill>
          <a:ln cap="flat" cmpd="sng" w="38100">
            <a:solidFill>
              <a:srgbClr val="38BD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9"/>
          <p:cNvSpPr txBox="1"/>
          <p:nvPr/>
        </p:nvSpPr>
        <p:spPr>
          <a:xfrm>
            <a:off x="571500" y="571500"/>
            <a:ext cx="1160145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Jak se vyvíjel cloud?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2" name="Google Shape;18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3" name="Google Shape;18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83271"/>
            <a:ext cx="3429000" cy="41201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4" name="Google Shape;184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500" y="1883271"/>
            <a:ext cx="3429000" cy="41201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5" name="Google Shape;185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91500" y="1883271"/>
            <a:ext cx="3429000" cy="41201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6" name="Google Shape;186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9150" y="2130921"/>
            <a:ext cx="2933700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7" name="Google Shape;187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29150" y="2130921"/>
            <a:ext cx="2933700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8" name="Google Shape;188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39150" y="2130921"/>
            <a:ext cx="2933700" cy="20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0"/>
          <p:cNvSpPr txBox="1"/>
          <p:nvPr/>
        </p:nvSpPr>
        <p:spPr>
          <a:xfrm>
            <a:off x="745807" y="4464546"/>
            <a:ext cx="308038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Sledování videa</a:t>
            </a:r>
            <a:endParaRPr/>
          </a:p>
        </p:txBody>
      </p:sp>
      <p:sp>
        <p:nvSpPr>
          <p:cNvPr id="190" name="Google Shape;190;p20"/>
          <p:cNvSpPr txBox="1"/>
          <p:nvPr/>
        </p:nvSpPr>
        <p:spPr>
          <a:xfrm>
            <a:off x="819150" y="4893171"/>
            <a:ext cx="2933700" cy="7197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Služby jako Netflix nebo YouTube ukládají filmy v cloudu, my je jen přijímáme a sledujeme.</a:t>
            </a:r>
            <a:endParaRPr/>
          </a:p>
        </p:txBody>
      </p:sp>
      <p:sp>
        <p:nvSpPr>
          <p:cNvPr id="191" name="Google Shape;191;p20"/>
          <p:cNvSpPr txBox="1"/>
          <p:nvPr/>
        </p:nvSpPr>
        <p:spPr>
          <a:xfrm>
            <a:off x="4555807" y="4464546"/>
            <a:ext cx="308038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Úložiště dat</a:t>
            </a:r>
            <a:endParaRPr/>
          </a:p>
        </p:txBody>
      </p:sp>
      <p:sp>
        <p:nvSpPr>
          <p:cNvPr id="192" name="Google Shape;192;p20"/>
          <p:cNvSpPr txBox="1"/>
          <p:nvPr/>
        </p:nvSpPr>
        <p:spPr>
          <a:xfrm>
            <a:off x="4629150" y="4893171"/>
            <a:ext cx="2933700" cy="7197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Disk Google, OneDrive nebo iCloud slouží jako nekonečný batoh pro všechny vaše osobní soubory.</a:t>
            </a:r>
            <a:endParaRPr/>
          </a:p>
        </p:txBody>
      </p:sp>
      <p:sp>
        <p:nvSpPr>
          <p:cNvPr id="193" name="Google Shape;193;p20"/>
          <p:cNvSpPr txBox="1"/>
          <p:nvPr/>
        </p:nvSpPr>
        <p:spPr>
          <a:xfrm>
            <a:off x="8365807" y="4464546"/>
            <a:ext cx="308038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Hraní her</a:t>
            </a:r>
            <a:endParaRPr/>
          </a:p>
        </p:txBody>
      </p:sp>
      <p:sp>
        <p:nvSpPr>
          <p:cNvPr id="194" name="Google Shape;194;p20"/>
          <p:cNvSpPr txBox="1"/>
          <p:nvPr/>
        </p:nvSpPr>
        <p:spPr>
          <a:xfrm>
            <a:off x="8439150" y="4893171"/>
            <a:ext cx="2933700" cy="7197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Xbox Cloud Gaming umožňuje hrát náročné hry, které reálně běží na serveru stovky kilometrů daleko.</a:t>
            </a:r>
            <a:endParaRPr/>
          </a:p>
        </p:txBody>
      </p:sp>
      <p:pic>
        <p:nvPicPr>
          <p:cNvPr descr="image.png" id="195" name="Google Shape;195;p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19150" y="2130921"/>
            <a:ext cx="2933700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6" name="Google Shape;196;p2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629150" y="2130921"/>
            <a:ext cx="2933700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7" name="Google Shape;197;p2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439150" y="2130921"/>
            <a:ext cx="2933700" cy="20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0"/>
          <p:cNvSpPr txBox="1"/>
          <p:nvPr/>
        </p:nvSpPr>
        <p:spPr>
          <a:xfrm>
            <a:off x="571500" y="571500"/>
            <a:ext cx="1160145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Kde je cloud dnes?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3" name="Google Shape;20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1"/>
          <p:cNvSpPr txBox="1"/>
          <p:nvPr/>
        </p:nvSpPr>
        <p:spPr>
          <a:xfrm>
            <a:off x="571500" y="571500"/>
            <a:ext cx="5550693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Datová centra</a:t>
            </a:r>
            <a:endParaRPr/>
          </a:p>
        </p:txBody>
      </p:sp>
      <p:pic>
        <p:nvPicPr>
          <p:cNvPr descr="image.png" id="205" name="Google Shape;20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0"/>
            <a:ext cx="58578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1"/>
          <p:cNvSpPr txBox="1"/>
          <p:nvPr/>
        </p:nvSpPr>
        <p:spPr>
          <a:xfrm>
            <a:off x="571500" y="1780579"/>
            <a:ext cx="5550693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818CF8"/>
                </a:solidFill>
                <a:latin typeface="Poppins"/>
                <a:ea typeface="Poppins"/>
                <a:cs typeface="Poppins"/>
                <a:sym typeface="Poppins"/>
              </a:rPr>
              <a:t>Kde cloud "bydlí"?</a:t>
            </a:r>
            <a:endParaRPr/>
          </a:p>
        </p:txBody>
      </p:sp>
      <p:sp>
        <p:nvSpPr>
          <p:cNvPr id="207" name="Google Shape;207;p21"/>
          <p:cNvSpPr txBox="1"/>
          <p:nvPr/>
        </p:nvSpPr>
        <p:spPr>
          <a:xfrm>
            <a:off x="571500" y="2494954"/>
            <a:ext cx="5286375" cy="1097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Fyzicky se cloud nenachází v oblacích, ale v obrovských přísně střežených halách, kterým se říká datová centra.</a:t>
            </a:r>
            <a:endParaRPr/>
          </a:p>
        </p:txBody>
      </p:sp>
      <p:sp>
        <p:nvSpPr>
          <p:cNvPr id="208" name="Google Shape;208;p21"/>
          <p:cNvSpPr txBox="1"/>
          <p:nvPr/>
        </p:nvSpPr>
        <p:spPr>
          <a:xfrm>
            <a:off x="571500" y="3820566"/>
            <a:ext cx="5286375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Jsou plná tisíců výkonných počítačů (serverů), které běží nepřetržitě 24 hodin denně, 7 dní v týdnu.</a:t>
            </a:r>
            <a:endParaRPr/>
          </a:p>
        </p:txBody>
      </p:sp>
      <p:sp>
        <p:nvSpPr>
          <p:cNvPr id="209" name="Google Shape;209;p21"/>
          <p:cNvSpPr txBox="1"/>
          <p:nvPr/>
        </p:nvSpPr>
        <p:spPr>
          <a:xfrm>
            <a:off x="571500" y="4780508"/>
            <a:ext cx="5286375" cy="1097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Aby tyto servery neshořely, vyžadují masivní chladící systémy a také obří záložní generátory pro případ výpadku proudu.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